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78" r:id="rId7"/>
    <p:sldId id="258" r:id="rId8"/>
    <p:sldId id="259" r:id="rId9"/>
    <p:sldId id="260" r:id="rId10"/>
    <p:sldId id="272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4" r:id="rId19"/>
    <p:sldId id="273" r:id="rId20"/>
    <p:sldId id="275" r:id="rId21"/>
    <p:sldId id="276" r:id="rId22"/>
    <p:sldId id="277" r:id="rId23"/>
    <p:sldId id="268" r:id="rId24"/>
    <p:sldId id="269" r:id="rId25"/>
    <p:sldId id="270" r:id="rId26"/>
    <p:sldId id="271" r:id="rId27"/>
    <p:sldId id="279" r:id="rId28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66FF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4A1D6-9D72-4A5D-B8B1-8E4411B7AA95}" v="45" dt="2023-05-02T18:26:58.160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554" autoAdjust="0"/>
  </p:normalViewPr>
  <p:slideViewPr>
    <p:cSldViewPr snapToGrid="0">
      <p:cViewPr varScale="1">
        <p:scale>
          <a:sx n="103" d="100"/>
          <a:sy n="103" d="100"/>
        </p:scale>
        <p:origin x="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5A658-9E7C-ABA2-25A6-DA86677FF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55C24D-EFAE-1DA6-D73E-1996A9477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119E97-2DFE-E7FD-40D4-0A98D2A6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5E5697-0713-AC25-231C-AC9B2B0F0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CE22D4-E025-5E8C-36A6-F5A09856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418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D41A0-8A53-24B2-1590-63495C4D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C9E7D3-2B45-E65E-AC3C-FECEF814E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71E40-C440-A0E7-2C92-AD9E22DE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FAA917-6A2D-6F7D-9E1C-4CDD09F2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C53CDB-C755-D171-B4C9-517B337DE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4286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D87D1F-EF00-CE39-E9D1-F366020FD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DF4269-985E-EA68-C523-94E7433FD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0150FE-B579-53E7-FCDD-F292419A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D6D4F5-7469-4BAF-106B-2C2F71323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D4B09-F54A-297C-C7B0-451BF26B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749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4E682-1239-F468-ECC3-D14A7C41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B50011-CB4E-B4ED-B2CC-ADE3EF2F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163090-0678-5A05-AD23-9083A43B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CC0E22-D545-BBD6-B5DF-2AADDDF8E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F70505-7043-77D0-6E34-00AE2FDA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7176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D3954-EAC7-2468-815F-9DCA2CDCA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2980FA-4723-EB69-39CE-4BEBA17D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A8959-517B-CF80-9EE8-7FCB8D91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B95E4E-D8ED-E7A3-7971-A1D6C9B6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8B2380-EBDB-609B-754B-3C024E29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0255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70A7E-4C70-18B1-7223-F5F415C1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56230-A001-C33C-26DA-BB43282C5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063868-E37A-3CC9-EB56-21898D415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6DA914-FC9E-39C7-34BF-9E4F49FE0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A30207-522A-71F5-E54D-4FFAD99B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C27ECE-472B-4490-9A98-AAB47DC0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409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0B8AF1-B4A7-0FAB-C6AF-356C70A33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F76775-D183-BA73-031D-6388B8A03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B9CFA3-A950-C26A-C42B-A7E20DF1F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4047EA-19DB-5ABF-31C3-5D2C1128A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27A597A-36BA-23FD-3896-3632746E8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50DDFD-CF7D-E629-BD84-B5A45893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8489EB3-1D3E-F284-3DBF-B1D23DD1E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88549B-1D83-2046-4349-51FD3D9F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468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B7140-F00E-4A94-745F-4FD60137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3030F34-BEBD-D62D-E6BC-E5AE6E3E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7D1EC33-F5AA-BF07-6E25-F3A4216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B9BB39-4B27-F065-8F83-B8450CB0F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7674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3D138D8-7161-7F07-D666-E5914B07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15A0EC-D835-E68E-2FAD-32E48891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640CD46-C6DF-FA12-FC7B-F50937D2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8295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8590D-4498-B0A1-EC2E-DB83ADA76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DED99C-06EC-3DBE-CBCF-975B3F09A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C5F409-069C-ED87-A8C6-EE74421AF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C3EACC-DD9D-67AC-F348-7FFE3115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106DAF-BDBB-C7AB-4D42-44D77B08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9B327F-4EAA-631C-3B72-7F10E71B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5189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773C0-1896-6B4F-4084-92B8D696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1B3306-F14B-550E-6BF6-F993762AA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28E8BA-22C7-1CEB-A8D4-33BFB5FF4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F23774-9CB4-E0D8-9C04-0503D1B2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E940F1-9E3C-4A41-9022-02DBA120D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3CB1B2-68A8-2843-5FDA-DB62AA7B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77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127F6-3B0E-A236-6631-43D6B7B05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69F224-E321-A11F-FAF8-C72EB0B9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1D2A07-DEDF-414D-79CD-BE7D866D0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D1AB-93A5-844D-A7B9-CC80D830C7C8}" type="datetimeFigureOut">
              <a:rPr lang="ru-UA" smtClean="0"/>
              <a:t>5/3/23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A3A588-1C78-D25B-D834-6B82AE9E10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907BA5-9C68-7B5F-D069-B3859A582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EDFC-1BDF-BC47-BADC-89A73EEBE8AF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5790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iana.spulber@unige.it" TargetMode="External"/><Relationship Id="rId4" Type="http://schemas.openxmlformats.org/officeDocument/2006/relationships/hyperlink" Target="mailto:guido.amoretti@unige.i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F781B-EE68-171D-5FD8-D709B46B2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240" y="2361966"/>
            <a:ext cx="10239063" cy="1640018"/>
          </a:xfrm>
        </p:spPr>
        <p:txBody>
          <a:bodyPr anchor="ctr">
            <a:normAutofit/>
          </a:bodyPr>
          <a:lstStyle/>
          <a:p>
            <a:pPr algn="l"/>
            <a:r>
              <a:rPr lang="uk-UA" sz="4800" b="1" dirty="0">
                <a:solidFill>
                  <a:srgbClr val="17171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Університети - Громади</a:t>
            </a:r>
            <a:r>
              <a:rPr lang="ru-RU" sz="4800" b="1" dirty="0">
                <a:solidFill>
                  <a:srgbClr val="17171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: </a:t>
            </a:r>
            <a:r>
              <a:rPr lang="uk-UA" sz="4800" b="1" dirty="0">
                <a:solidFill>
                  <a:srgbClr val="17171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посилення</a:t>
            </a:r>
            <a:r>
              <a:rPr lang="ru-RU" sz="4800" b="1" dirty="0">
                <a:solidFill>
                  <a:srgbClr val="17171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sz="4800" b="1" dirty="0">
                <a:solidFill>
                  <a:srgbClr val="17171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співпраці</a:t>
            </a:r>
            <a:endParaRPr lang="uk-UA" sz="48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7919B6-3513-B0CA-6C7D-0A9378952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240" y="4001984"/>
            <a:ext cx="2516144" cy="1041214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00000"/>
              </a:lnSpc>
            </a:pP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Еразмус</a:t>
            </a: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uk-UA" sz="1800" dirty="0" err="1">
                <a:latin typeface="Arial" panose="020B0604020202020204" pitchFamily="34" charset="0"/>
                <a:cs typeface="Arial" panose="020B0604020202020204" pitchFamily="34" charset="0"/>
              </a:rPr>
              <a:t>проєкт</a:t>
            </a:r>
            <a:b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latin typeface="Arial" panose="020B0604020202020204" pitchFamily="34" charset="0"/>
                <a:cs typeface="Arial" panose="020B0604020202020204" pitchFamily="34" charset="0"/>
              </a:rPr>
              <a:t>KA2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Розбудова потенціалу вищої освіти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3654464-735D-C061-83B7-62082EBF3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86" y="292351"/>
            <a:ext cx="4132317" cy="1553751"/>
          </a:xfrm>
          <a:prstGeom prst="rect">
            <a:avLst/>
          </a:prstGeom>
        </p:spPr>
      </p:pic>
      <p:sp>
        <p:nvSpPr>
          <p:cNvPr id="5" name="Сектор 4">
            <a:extLst>
              <a:ext uri="{FF2B5EF4-FFF2-40B4-BE49-F238E27FC236}">
                <a16:creationId xmlns:a16="http://schemas.microsoft.com/office/drawing/2014/main" id="{14668E5A-D277-659C-413E-8B091E56F357}"/>
              </a:ext>
            </a:extLst>
          </p:cNvPr>
          <p:cNvSpPr/>
          <p:nvPr/>
        </p:nvSpPr>
        <p:spPr>
          <a:xfrm>
            <a:off x="8913890" y="3981757"/>
            <a:ext cx="6556219" cy="6556219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EBAC3B08-A4D2-6B4C-11B7-A1492752A668}"/>
              </a:ext>
            </a:extLst>
          </p:cNvPr>
          <p:cNvSpPr txBox="1">
            <a:spLocks/>
          </p:cNvSpPr>
          <p:nvPr/>
        </p:nvSpPr>
        <p:spPr>
          <a:xfrm>
            <a:off x="9237430" y="5839926"/>
            <a:ext cx="2690357" cy="588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unicom.community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ектор 10">
            <a:extLst>
              <a:ext uri="{FF2B5EF4-FFF2-40B4-BE49-F238E27FC236}">
                <a16:creationId xmlns:a16="http://schemas.microsoft.com/office/drawing/2014/main" id="{B4438309-1904-A984-9462-1AD91E236B6E}"/>
              </a:ext>
            </a:extLst>
          </p:cNvPr>
          <p:cNvSpPr/>
          <p:nvPr/>
        </p:nvSpPr>
        <p:spPr>
          <a:xfrm>
            <a:off x="10326073" y="2343350"/>
            <a:ext cx="1619791" cy="1619791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618EDB9-A0B6-E595-7DA6-E6B4F8D41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sp>
        <p:nvSpPr>
          <p:cNvPr id="13" name="Сектор 12">
            <a:extLst>
              <a:ext uri="{FF2B5EF4-FFF2-40B4-BE49-F238E27FC236}">
                <a16:creationId xmlns:a16="http://schemas.microsoft.com/office/drawing/2014/main" id="{40C42663-9E1C-B96A-0700-820F6B451292}"/>
              </a:ext>
            </a:extLst>
          </p:cNvPr>
          <p:cNvSpPr/>
          <p:nvPr/>
        </p:nvSpPr>
        <p:spPr>
          <a:xfrm>
            <a:off x="11221321" y="2324734"/>
            <a:ext cx="1619791" cy="1619791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3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6513CE-56D5-181D-3B13-AEA0A0C4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41" y="1997760"/>
            <a:ext cx="9831516" cy="8779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	5	6	7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9FC9080-C67D-E1D6-8A8E-77789A178055}"/>
              </a:ext>
            </a:extLst>
          </p:cNvPr>
          <p:cNvSpPr txBox="1">
            <a:spLocks/>
          </p:cNvSpPr>
          <p:nvPr/>
        </p:nvSpPr>
        <p:spPr>
          <a:xfrm>
            <a:off x="2040576" y="332286"/>
            <a:ext cx="8667181" cy="1447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600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Пілотні моделі співпраці У</a:t>
            </a:r>
            <a:r>
              <a:rPr lang="uk-UA" sz="3600" b="1" dirty="0">
                <a:solidFill>
                  <a:srgbClr val="17171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ніверситет-Громада</a:t>
            </a:r>
            <a:endParaRPr lang="en-US" sz="36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65B71F-4CEC-19A8-17D7-1A13E3388924}"/>
              </a:ext>
            </a:extLst>
          </p:cNvPr>
          <p:cNvSpPr txBox="1"/>
          <p:nvPr/>
        </p:nvSpPr>
        <p:spPr>
          <a:xfrm>
            <a:off x="876241" y="2915479"/>
            <a:ext cx="7646505" cy="2658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Заохочення взаємодії між цільовими групами </a:t>
            </a:r>
            <a:r>
              <a:rPr lang="uk-UA" sz="16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проєкту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зацікавленими сторонами щодо співпраці між університетами та громадою на основі європейського досвіду та практик у сфері інклюзії та гендерної рівності, </a:t>
            </a:r>
            <a:r>
              <a:rPr lang="uk-UA" sz="16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кібербезпеки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uk-UA" sz="16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цифровізації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екології та громадянської освіти тощо (індикатори: програма розширення можливостей громади), 3 </a:t>
            </a:r>
            <a:r>
              <a:rPr lang="uk-UA" sz="16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хакатони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волонтерські програми);</a:t>
            </a: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Розробка типових стратегій взаємодії між університетами та громадами на основі їх потреб, а також спрямованих на посилення громадянської активності та залучення громадян на основі принципів рівності, солідарності, недискримінації та інклюзії,  їх пілотування у залучених  закладах вищої освіти та громадах</a:t>
            </a:r>
          </a:p>
        </p:txBody>
      </p:sp>
    </p:spTree>
    <p:extLst>
      <p:ext uri="{BB962C8B-B14F-4D97-AF65-F5344CB8AC3E}">
        <p14:creationId xmlns:p14="http://schemas.microsoft.com/office/powerpoint/2010/main" val="399594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6513CE-56D5-181D-3B13-AEA0A0C4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41" y="1997760"/>
            <a:ext cx="9831516" cy="8779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3	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	6	7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5A81AF8-45ED-D158-3EC5-7595199D0573}"/>
              </a:ext>
            </a:extLst>
          </p:cNvPr>
          <p:cNvSpPr txBox="1">
            <a:spLocks/>
          </p:cNvSpPr>
          <p:nvPr/>
        </p:nvSpPr>
        <p:spPr>
          <a:xfrm>
            <a:off x="876241" y="3093714"/>
            <a:ext cx="6518040" cy="22816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Розробка та обговорення національної політики щодо посилення третьої місії університетів і співробітництва між ними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9FC9080-C67D-E1D6-8A8E-77789A178055}"/>
              </a:ext>
            </a:extLst>
          </p:cNvPr>
          <p:cNvSpPr txBox="1">
            <a:spLocks/>
          </p:cNvSpPr>
          <p:nvPr/>
        </p:nvSpPr>
        <p:spPr>
          <a:xfrm>
            <a:off x="2040576" y="332286"/>
            <a:ext cx="8667181" cy="14474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600" b="1">
                <a:latin typeface="Arial Black" panose="020B0604020202020204" pitchFamily="34" charset="0"/>
              </a:rPr>
              <a:t>Дорожня карта щодо посилення третьої місії університетів через реформу вищої освіти в Україні</a:t>
            </a:r>
          </a:p>
        </p:txBody>
      </p:sp>
    </p:spTree>
    <p:extLst>
      <p:ext uri="{BB962C8B-B14F-4D97-AF65-F5344CB8AC3E}">
        <p14:creationId xmlns:p14="http://schemas.microsoft.com/office/powerpoint/2010/main" val="1679881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6513CE-56D5-181D-3B13-AEA0A0C4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41" y="1997760"/>
            <a:ext cx="9831516" cy="8779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3	4	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	7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5A81AF8-45ED-D158-3EC5-7595199D0573}"/>
              </a:ext>
            </a:extLst>
          </p:cNvPr>
          <p:cNvSpPr txBox="1">
            <a:spLocks/>
          </p:cNvSpPr>
          <p:nvPr/>
        </p:nvSpPr>
        <p:spPr>
          <a:xfrm>
            <a:off x="838199" y="2981739"/>
            <a:ext cx="6518040" cy="22816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Інформування зацікавлених сторін, цільових груп та широкої аудиторіі про події та результати проєкту та забезпечення стійкості досягнень проєкту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9FC9080-C67D-E1D6-8A8E-77789A178055}"/>
              </a:ext>
            </a:extLst>
          </p:cNvPr>
          <p:cNvSpPr txBox="1">
            <a:spLocks/>
          </p:cNvSpPr>
          <p:nvPr/>
        </p:nvSpPr>
        <p:spPr>
          <a:xfrm>
            <a:off x="2040576" y="385292"/>
            <a:ext cx="8546462" cy="1447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uk-UA" sz="3600" b="1">
                <a:latin typeface="Arial Black" panose="020B0604020202020204" pitchFamily="34" charset="0"/>
              </a:rPr>
              <a:t>Поширення</a:t>
            </a:r>
            <a:br>
              <a:rPr lang="uk-UA" sz="3600" b="1">
                <a:latin typeface="Arial Black" panose="020B0604020202020204" pitchFamily="34" charset="0"/>
              </a:rPr>
            </a:br>
            <a:r>
              <a:rPr lang="uk-UA" sz="3600" b="1">
                <a:latin typeface="Arial Black" panose="020B0604020202020204" pitchFamily="34" charset="0"/>
              </a:rPr>
              <a:t>та використання</a:t>
            </a:r>
          </a:p>
        </p:txBody>
      </p:sp>
    </p:spTree>
    <p:extLst>
      <p:ext uri="{BB962C8B-B14F-4D97-AF65-F5344CB8AC3E}">
        <p14:creationId xmlns:p14="http://schemas.microsoft.com/office/powerpoint/2010/main" val="222173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6513CE-56D5-181D-3B13-AEA0A0C4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41" y="1997760"/>
            <a:ext cx="9831516" cy="8779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3	4	5	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5A81AF8-45ED-D158-3EC5-7595199D0573}"/>
              </a:ext>
            </a:extLst>
          </p:cNvPr>
          <p:cNvSpPr txBox="1">
            <a:spLocks/>
          </p:cNvSpPr>
          <p:nvPr/>
        </p:nvSpPr>
        <p:spPr>
          <a:xfrm>
            <a:off x="838199" y="2981739"/>
            <a:ext cx="6518040" cy="22816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 якісної імплементації проєкту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відповідно до найкращих європейських практик щодо змісту навчання та управління проєктом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9FC9080-C67D-E1D6-8A8E-77789A178055}"/>
              </a:ext>
            </a:extLst>
          </p:cNvPr>
          <p:cNvSpPr txBox="1">
            <a:spLocks/>
          </p:cNvSpPr>
          <p:nvPr/>
        </p:nvSpPr>
        <p:spPr>
          <a:xfrm>
            <a:off x="1992884" y="332286"/>
            <a:ext cx="8465566" cy="1447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uk-UA" sz="3600" b="1" dirty="0">
                <a:latin typeface="Arial Black" panose="020B0604020202020204" pitchFamily="34" charset="0"/>
              </a:rPr>
              <a:t>Забезпечення якості та моніторинг</a:t>
            </a:r>
            <a:endParaRPr lang="en-GB" sz="3600" b="1" dirty="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28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6513CE-56D5-181D-3B13-AEA0A0C4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41" y="1997760"/>
            <a:ext cx="9831516" cy="8779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3	4	5	6	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5A81AF8-45ED-D158-3EC5-7595199D0573}"/>
              </a:ext>
            </a:extLst>
          </p:cNvPr>
          <p:cNvSpPr txBox="1">
            <a:spLocks/>
          </p:cNvSpPr>
          <p:nvPr/>
        </p:nvSpPr>
        <p:spPr>
          <a:xfrm>
            <a:off x="838199" y="2981739"/>
            <a:ext cx="6518040" cy="22816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 належної співпраці між проєктними інституціями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цільовою аудиторією та стейкхолдерами з метою</a:t>
            </a:r>
            <a:r>
              <a:rPr lang="en-GB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належної імплементації проєкту і своєчасного звітування перед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європейськими та національними органам влади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9FC9080-C67D-E1D6-8A8E-77789A178055}"/>
              </a:ext>
            </a:extLst>
          </p:cNvPr>
          <p:cNvSpPr txBox="1">
            <a:spLocks/>
          </p:cNvSpPr>
          <p:nvPr/>
        </p:nvSpPr>
        <p:spPr>
          <a:xfrm>
            <a:off x="2040576" y="383266"/>
            <a:ext cx="8289287" cy="1447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6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Менеджмент</a:t>
            </a:r>
            <a:r>
              <a:rPr lang="en-US" sz="3600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16622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241" y="2770910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Тепер по роках</a:t>
            </a:r>
            <a:endParaRPr lang="en-US" b="1" dirty="0">
              <a:solidFill>
                <a:schemeClr val="bg1"/>
              </a:solidFill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839835-344E-6F1F-BABB-BB6A6CA04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01" y="384450"/>
            <a:ext cx="3500481" cy="131618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B20C011-F3A8-E90E-A5DA-B3A76D200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42" y="5589173"/>
            <a:ext cx="2328673" cy="518530"/>
          </a:xfrm>
          <a:prstGeom prst="rect">
            <a:avLst/>
          </a:prstGeom>
        </p:spPr>
      </p:pic>
      <p:sp>
        <p:nvSpPr>
          <p:cNvPr id="3" name="Сектор 2">
            <a:extLst>
              <a:ext uri="{FF2B5EF4-FFF2-40B4-BE49-F238E27FC236}">
                <a16:creationId xmlns:a16="http://schemas.microsoft.com/office/drawing/2014/main" id="{28468C95-D40D-C35F-8BE1-27DFE0460AB2}"/>
              </a:ext>
            </a:extLst>
          </p:cNvPr>
          <p:cNvSpPr/>
          <p:nvPr/>
        </p:nvSpPr>
        <p:spPr>
          <a:xfrm>
            <a:off x="10803641" y="2040641"/>
            <a:ext cx="2776717" cy="2776717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4" name="Сектор 3">
            <a:extLst>
              <a:ext uri="{FF2B5EF4-FFF2-40B4-BE49-F238E27FC236}">
                <a16:creationId xmlns:a16="http://schemas.microsoft.com/office/drawing/2014/main" id="{DBE62AFF-7283-C95C-FF4E-1C6D0D10AD0E}"/>
              </a:ext>
            </a:extLst>
          </p:cNvPr>
          <p:cNvSpPr/>
          <p:nvPr/>
        </p:nvSpPr>
        <p:spPr>
          <a:xfrm rot="10800000">
            <a:off x="-584415" y="2844584"/>
            <a:ext cx="1168829" cy="1168829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71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Black" panose="020B0604020202020204" pitchFamily="34" charset="0"/>
                <a:cs typeface="Arial Black" panose="020B0604020202020204" pitchFamily="34" charset="0"/>
              </a:rPr>
              <a:t>1</a:t>
            </a:r>
            <a:r>
              <a:rPr lang="uk-UA" sz="3600" b="1" baseline="30000" dirty="0">
                <a:latin typeface="Arial Black" panose="020B0604020202020204" pitchFamily="34" charset="0"/>
                <a:cs typeface="Arial Black" panose="020B0604020202020204" pitchFamily="34" charset="0"/>
              </a:rPr>
              <a:t>ий</a:t>
            </a:r>
            <a:r>
              <a:rPr lang="en-US" sz="36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sz="3600" b="1" dirty="0">
                <a:latin typeface="Arial Black" panose="020B0604020202020204" pitchFamily="34" charset="0"/>
                <a:cs typeface="Arial Black" panose="020B0604020202020204" pitchFamily="34" charset="0"/>
              </a:rPr>
              <a:t>рік</a:t>
            </a:r>
            <a:endParaRPr lang="ru-UA" sz="36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838198" y="2186335"/>
            <a:ext cx="9359349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1.1. 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Розробка методології дослідження та оновлення існуючих даних щодо третьої місії/університетської спільноти), нормативно-правової бази щодо третьої місії університетів​</a:t>
            </a:r>
          </a:p>
          <a:p>
            <a:pPr marL="0" indent="0" algn="just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1.2. 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Актуалізація та вивчення фактичних потреб громади</a:t>
            </a:r>
          </a:p>
          <a:p>
            <a:pPr marL="0" indent="0" algn="just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1.3. 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Вивчення досвіду ЄС щодо співпраці між громадою та університетами</a:t>
            </a:r>
          </a:p>
          <a:p>
            <a:pPr marL="0" indent="0">
              <a:buNone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 1.4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ru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Фіналізація дослідних винаходів, підготовкп звіту про дослідження та розробка плану керівних принципів третьої місії університетів</a:t>
            </a:r>
            <a:r>
              <a:rPr lang="ru-UA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12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  <a:r>
              <a:rPr lang="uk-UA" b="1" baseline="30000" dirty="0">
                <a:latin typeface="Arial Black" panose="020B0604020202020204" pitchFamily="34" charset="0"/>
                <a:cs typeface="Arial Black" panose="020B0604020202020204" pitchFamily="34" charset="0"/>
              </a:rPr>
              <a:t>ий</a:t>
            </a:r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рік</a:t>
            </a:r>
            <a:endParaRPr lang="ru-UA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838198" y="2186335"/>
            <a:ext cx="8398567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2.1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Розвиток співпраці з МОНУ та іншими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стейкхолдерами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стосовно третьої місії університетів (проблеми державного управління на національному та регіональному рівнях)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2.2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Підвищення кваліфікації українських партнерів щодо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макросуспільних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викликів у відносинах між громадами та університетам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2.3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Тренінг з розвитку потенціалу  університетів через розвиток третьої місії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Завдання 2.4.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Формалізація варіантів політики розвитку третьої місії університетів </a:t>
            </a:r>
            <a:endParaRPr lang="ru-U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51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3</a:t>
            </a:r>
            <a:r>
              <a:rPr lang="uk-UA" b="1" baseline="30000" dirty="0">
                <a:latin typeface="Arial Black" panose="020B0604020202020204" pitchFamily="34" charset="0"/>
                <a:cs typeface="Arial Black" panose="020B0604020202020204" pitchFamily="34" charset="0"/>
              </a:rPr>
              <a:t>ій</a:t>
            </a:r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рік</a:t>
            </a:r>
            <a:endParaRPr lang="ru-UA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838198" y="2186335"/>
            <a:ext cx="9359349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Завдання 3.1 </a:t>
            </a:r>
            <a:r>
              <a:rPr lang="uk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Започаткування програми розширення можливостей для місцевих громад, спрямованої на усунення прогалин в інституційних </a:t>
            </a:r>
            <a:r>
              <a:rPr lang="uk-UA" sz="1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спроможностях</a:t>
            </a:r>
            <a:r>
              <a:rPr lang="uk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та браку предметних знань, досвіду та експертних знань, необхідних для ефективного вирішення проблем громади</a:t>
            </a:r>
            <a:endParaRPr lang="ru-UA" sz="1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Завдання 3.2 </a:t>
            </a:r>
            <a:r>
              <a:rPr lang="uk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Розробка моделі посилення участі студентів у третій місії університетів через короткотермінові заходи, які залучають їх до діяльності UNICOM як частини їхньої професійної освіти через неформальну освіту</a:t>
            </a:r>
            <a:endParaRPr lang="ru-UA" sz="1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Завдання 3.3 </a:t>
            </a:r>
            <a:r>
              <a:rPr lang="uk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Розробка моделі посилення участі студентів у третій місії університетів шляхом довгострокового залучення їх до діяльності UNICOM як частини їхньої професійної освіти в рамках їхніх навчальних програм</a:t>
            </a:r>
            <a:r>
              <a:rPr lang="ru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48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4</a:t>
            </a:r>
            <a:r>
              <a:rPr lang="uk-UA" b="1" baseline="30000" dirty="0">
                <a:latin typeface="Arial Black" panose="020B0604020202020204" pitchFamily="34" charset="0"/>
                <a:cs typeface="Arial Black" panose="020B0604020202020204" pitchFamily="34" charset="0"/>
              </a:rPr>
              <a:t>ий</a:t>
            </a:r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рік</a:t>
            </a:r>
            <a:endParaRPr lang="ru-UA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838198" y="2186335"/>
            <a:ext cx="9359349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Завдання 4.1 </a:t>
            </a:r>
            <a:r>
              <a:rPr lang="uk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Визначення стратегічних підходів до співпраці між університетом та громадою для міністерств </a:t>
            </a:r>
            <a:endParaRPr lang="ru-UA" sz="1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Завдання 4.2 </a:t>
            </a:r>
            <a:r>
              <a:rPr lang="uk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Створення наглядової ради </a:t>
            </a:r>
            <a:r>
              <a:rPr lang="uk-UA" sz="1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проєкту</a:t>
            </a:r>
            <a:r>
              <a:rPr lang="ru-UA" sz="16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ʼ</a:t>
            </a:r>
          </a:p>
          <a:p>
            <a:pPr marL="0" indent="0">
              <a:buNone/>
            </a:pPr>
            <a:r>
              <a:rPr lang="uk-UA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Завдання 4.3 </a:t>
            </a:r>
            <a:r>
              <a:rPr lang="uk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Оновлення та завершення програмного документу</a:t>
            </a:r>
            <a:endParaRPr lang="ru-UA" sz="1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1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Завдання 4.4 </a:t>
            </a:r>
            <a:r>
              <a:rPr lang="uk-UA" sz="1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Розробка дорожньої карти реалізації третьої місії університету</a:t>
            </a:r>
            <a:endParaRPr lang="ru-UA" sz="1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UA" sz="1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5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Інформація</a:t>
            </a:r>
            <a:endParaRPr lang="ru-UA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12A966-360E-8FA4-434E-17663C94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0212"/>
            <a:ext cx="4620491" cy="6373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UA" sz="3200" b="1">
                <a:latin typeface="Arial" panose="020B0604020202020204" pitchFamily="34" charset="0"/>
                <a:cs typeface="Arial" panose="020B0604020202020204" pitchFamily="34" charset="0"/>
              </a:rPr>
              <a:t>988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UA" sz="3200" b="1">
                <a:latin typeface="Arial" panose="020B0604020202020204" pitchFamily="34" charset="0"/>
                <a:cs typeface="Arial" panose="020B0604020202020204" pitchFamily="34" charset="0"/>
              </a:rPr>
              <a:t>435.00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 євро</a:t>
            </a:r>
            <a:endParaRPr lang="ru-U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F2C065BF-1B98-EBE9-B434-C5ABCB9EEB47}"/>
              </a:ext>
            </a:extLst>
          </p:cNvPr>
          <p:cNvSpPr txBox="1">
            <a:spLocks/>
          </p:cNvSpPr>
          <p:nvPr/>
        </p:nvSpPr>
        <p:spPr>
          <a:xfrm>
            <a:off x="5742709" y="3230211"/>
            <a:ext cx="4620491" cy="637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UA" sz="3200" b="1">
                <a:latin typeface="Arial" panose="020B0604020202020204" pitchFamily="34" charset="0"/>
                <a:cs typeface="Arial" panose="020B0604020202020204" pitchFamily="34" charset="0"/>
              </a:rPr>
              <a:t>1.02.2023 </a:t>
            </a:r>
            <a:r>
              <a:rPr lang="ru-UA" sz="3200" b="1" dirty="0">
                <a:latin typeface="Arial" panose="020B0604020202020204" pitchFamily="34" charset="0"/>
                <a:cs typeface="Arial" panose="020B0604020202020204" pitchFamily="34" charset="0"/>
              </a:rPr>
              <a:t>– 30.01.2027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838200" y="3867521"/>
            <a:ext cx="4620491" cy="637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endParaRPr lang="ru-UA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B661AC16-DFB0-79E6-036C-6CD26E9B8D15}"/>
              </a:ext>
            </a:extLst>
          </p:cNvPr>
          <p:cNvSpPr txBox="1">
            <a:spLocks/>
          </p:cNvSpPr>
          <p:nvPr/>
        </p:nvSpPr>
        <p:spPr>
          <a:xfrm>
            <a:off x="5742709" y="3867520"/>
            <a:ext cx="4620491" cy="637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2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Термін реалізації </a:t>
            </a:r>
            <a:endParaRPr lang="ru-UA" sz="20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pic>
        <p:nvPicPr>
          <p:cNvPr id="13" name="Рисунок 12" descr="Перекидной календарь">
            <a:extLst>
              <a:ext uri="{FF2B5EF4-FFF2-40B4-BE49-F238E27FC236}">
                <a16:creationId xmlns:a16="http://schemas.microsoft.com/office/drawing/2014/main" id="{1DF1C8E8-BF06-85AC-9A6E-D8275A32A0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60472" y="2258787"/>
            <a:ext cx="914400" cy="914400"/>
          </a:xfrm>
          <a:prstGeom prst="rect">
            <a:avLst/>
          </a:prstGeom>
        </p:spPr>
      </p:pic>
      <p:pic>
        <p:nvPicPr>
          <p:cNvPr id="15" name="Рисунок 14" descr="Деньги">
            <a:extLst>
              <a:ext uri="{FF2B5EF4-FFF2-40B4-BE49-F238E27FC236}">
                <a16:creationId xmlns:a16="http://schemas.microsoft.com/office/drawing/2014/main" id="{DD6C1AA2-7A9F-E2C4-B902-5F3E6AA307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6241" y="22356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714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Результати</a:t>
            </a:r>
            <a:endParaRPr lang="en-US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graphicFrame>
        <p:nvGraphicFramePr>
          <p:cNvPr id="3" name="Tabella 5">
            <a:extLst>
              <a:ext uri="{FF2B5EF4-FFF2-40B4-BE49-F238E27FC236}">
                <a16:creationId xmlns:a16="http://schemas.microsoft.com/office/drawing/2014/main" id="{4DC65A1C-F4CF-FBF8-B7AE-70AA0ACCC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76726"/>
              </p:ext>
            </p:extLst>
          </p:nvPr>
        </p:nvGraphicFramePr>
        <p:xfrm>
          <a:off x="511271" y="1554481"/>
          <a:ext cx="11169457" cy="487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331">
                  <a:extLst>
                    <a:ext uri="{9D8B030D-6E8A-4147-A177-3AD203B41FA5}">
                      <a16:colId xmlns:a16="http://schemas.microsoft.com/office/drawing/2014/main" val="1942770348"/>
                    </a:ext>
                  </a:extLst>
                </a:gridCol>
                <a:gridCol w="1115247">
                  <a:extLst>
                    <a:ext uri="{9D8B030D-6E8A-4147-A177-3AD203B41FA5}">
                      <a16:colId xmlns:a16="http://schemas.microsoft.com/office/drawing/2014/main" val="1187844718"/>
                    </a:ext>
                  </a:extLst>
                </a:gridCol>
                <a:gridCol w="5301856">
                  <a:extLst>
                    <a:ext uri="{9D8B030D-6E8A-4147-A177-3AD203B41FA5}">
                      <a16:colId xmlns:a16="http://schemas.microsoft.com/office/drawing/2014/main" val="186905618"/>
                    </a:ext>
                  </a:extLst>
                </a:gridCol>
                <a:gridCol w="1954336">
                  <a:extLst>
                    <a:ext uri="{9D8B030D-6E8A-4147-A177-3AD203B41FA5}">
                      <a16:colId xmlns:a16="http://schemas.microsoft.com/office/drawing/2014/main" val="2101178157"/>
                    </a:ext>
                  </a:extLst>
                </a:gridCol>
                <a:gridCol w="2028687">
                  <a:extLst>
                    <a:ext uri="{9D8B030D-6E8A-4147-A177-3AD203B41FA5}">
                      <a16:colId xmlns:a16="http://schemas.microsoft.com/office/drawing/2014/main" val="2266032707"/>
                    </a:ext>
                  </a:extLst>
                </a:gridCol>
              </a:tblGrid>
              <a:tr h="385773">
                <a:tc>
                  <a:txBody>
                    <a:bodyPr/>
                    <a:lstStyle/>
                    <a:p>
                      <a:endParaRPr lang="uk-UA" sz="16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Відповідальний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Термін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87060"/>
                  </a:ext>
                </a:extLst>
              </a:tr>
              <a:tr h="385773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Проєктна Web сторінка</a:t>
                      </a:r>
                      <a:endParaRPr lang="uk-UA" sz="1600" b="0" kern="100" noProof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UNIGE/ DSUIA​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липня 2023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912304"/>
                  </a:ext>
                </a:extLst>
              </a:tr>
              <a:tr h="385773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Облікові записи проєкту в соціальних медіа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DSUIA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липня2023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60997"/>
                  </a:ext>
                </a:extLst>
              </a:tr>
              <a:tr h="665854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5.4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Поширення матеріалів конференції «Університети та інклюзія»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UNIGE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грудня 2023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6528"/>
                  </a:ext>
                </a:extLst>
              </a:tr>
              <a:tr h="385773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27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Рабочий план проєкту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UNIGE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 квітня 2023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488475"/>
                  </a:ext>
                </a:extLst>
              </a:tr>
              <a:tr h="385773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33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7.7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Consortium agreement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UNIGE 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липня 2023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884338"/>
                  </a:ext>
                </a:extLst>
              </a:tr>
              <a:tr h="665854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Методологія дослідження щодо вивчення третіх місій ЗВО та співробітництва громади та університету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2024​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262457"/>
                  </a:ext>
                </a:extLst>
              </a:tr>
              <a:tr h="951220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Науковий ЗВІТ про ТРЕТЮ МІСІЮ УНІВЕРСИТЕТІВ: ПРАКТИКИ ЄС ТА УКРАЇНСЬКІ ПІДХОДИ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IFNUL​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2024​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362708"/>
                  </a:ext>
                </a:extLst>
              </a:tr>
              <a:tr h="665854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 1.3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Публікація наукового дослідження про треті місії українських університетів</a:t>
                      </a:r>
                      <a:endParaRPr lang="uk-UA" sz="1600" kern="100" noProof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UESA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2024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715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407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  <a:r>
              <a:rPr lang="uk-UA" b="1" baseline="30000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и</a:t>
            </a:r>
            <a:r>
              <a:rPr lang="uk-UA" b="1" baseline="30000" dirty="0">
                <a:latin typeface="Arial Black" panose="020B0604020202020204" pitchFamily="34" charset="0"/>
                <a:cs typeface="Arial Black" panose="020B0604020202020204" pitchFamily="34" charset="0"/>
              </a:rPr>
              <a:t>й</a:t>
            </a:r>
            <a:r>
              <a:rPr lang="en-US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рік</a:t>
            </a:r>
            <a:endParaRPr lang="en-US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488E22F2-8177-C5F3-6DCE-0A4E1CFDCE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313595"/>
              </p:ext>
            </p:extLst>
          </p:nvPr>
        </p:nvGraphicFramePr>
        <p:xfrm>
          <a:off x="804442" y="2461260"/>
          <a:ext cx="10201952" cy="326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958">
                  <a:extLst>
                    <a:ext uri="{9D8B030D-6E8A-4147-A177-3AD203B41FA5}">
                      <a16:colId xmlns:a16="http://schemas.microsoft.com/office/drawing/2014/main" val="3965602826"/>
                    </a:ext>
                  </a:extLst>
                </a:gridCol>
                <a:gridCol w="825910">
                  <a:extLst>
                    <a:ext uri="{9D8B030D-6E8A-4147-A177-3AD203B41FA5}">
                      <a16:colId xmlns:a16="http://schemas.microsoft.com/office/drawing/2014/main" val="799117922"/>
                    </a:ext>
                  </a:extLst>
                </a:gridCol>
                <a:gridCol w="4844916">
                  <a:extLst>
                    <a:ext uri="{9D8B030D-6E8A-4147-A177-3AD203B41FA5}">
                      <a16:colId xmlns:a16="http://schemas.microsoft.com/office/drawing/2014/main" val="1487301045"/>
                    </a:ext>
                  </a:extLst>
                </a:gridCol>
                <a:gridCol w="1900013">
                  <a:extLst>
                    <a:ext uri="{9D8B030D-6E8A-4147-A177-3AD203B41FA5}">
                      <a16:colId xmlns:a16="http://schemas.microsoft.com/office/drawing/2014/main" val="747007339"/>
                    </a:ext>
                  </a:extLst>
                </a:gridCol>
                <a:gridCol w="1632155">
                  <a:extLst>
                    <a:ext uri="{9D8B030D-6E8A-4147-A177-3AD203B41FA5}">
                      <a16:colId xmlns:a16="http://schemas.microsoft.com/office/drawing/2014/main" val="2436282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Відповідальний 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Термін </a:t>
                      </a:r>
                      <a:endParaRPr lang="it-IT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81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D7.2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Звіт по WP1 Дослідження та обмін досвідом</a:t>
                      </a:r>
                      <a:endParaRPr lang="ru-UA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IFNUL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ru-RU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2024/ 1 лютого 2024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20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21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ІІ дисимінаційна конференція “Стійкі університети та стійкі спільноти”</a:t>
                      </a:r>
                      <a:endParaRPr lang="ru-UA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грудня 2024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219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2.1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Проект програмного документа щодо третьої місії університетів поданого до МОНУ та інших відповідних державних органів </a:t>
                      </a:r>
                      <a:endParaRPr lang="ru-UA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IFNUL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2025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90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2.2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Навчальні комплекти для розвитку потенціалу українських партнерських ЗВО</a:t>
                      </a:r>
                      <a:endParaRPr lang="ru-UA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 2025 ​</a:t>
                      </a:r>
                    </a:p>
                    <a:p>
                      <a:pPr algn="l" rtl="0" fontAlgn="base"/>
                      <a:r>
                        <a:rPr lang="uk-UA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48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5.6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UNICOMs</a:t>
                      </a:r>
                      <a:r>
                        <a:rPr lang="uk-UA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Робочі програми</a:t>
                      </a:r>
                      <a:endParaRPr lang="ru-UA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2025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658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653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3</a:t>
            </a:r>
            <a:r>
              <a:rPr lang="uk-UA" b="1" baseline="30000" dirty="0">
                <a:latin typeface="Arial Black" panose="020B0604020202020204" pitchFamily="34" charset="0"/>
                <a:cs typeface="Arial Black" panose="020B0604020202020204" pitchFamily="34" charset="0"/>
              </a:rPr>
              <a:t>ій</a:t>
            </a:r>
            <a:r>
              <a:rPr lang="en-US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рік</a:t>
            </a:r>
            <a:endParaRPr lang="en-US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graphicFrame>
        <p:nvGraphicFramePr>
          <p:cNvPr id="6" name="Tabella 4">
            <a:extLst>
              <a:ext uri="{FF2B5EF4-FFF2-40B4-BE49-F238E27FC236}">
                <a16:creationId xmlns:a16="http://schemas.microsoft.com/office/drawing/2014/main" id="{9BA5CFD7-0E97-EDA8-A084-3777097BDD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654801"/>
              </p:ext>
            </p:extLst>
          </p:nvPr>
        </p:nvGraphicFramePr>
        <p:xfrm>
          <a:off x="592715" y="1686248"/>
          <a:ext cx="10690869" cy="489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362">
                  <a:extLst>
                    <a:ext uri="{9D8B030D-6E8A-4147-A177-3AD203B41FA5}">
                      <a16:colId xmlns:a16="http://schemas.microsoft.com/office/drawing/2014/main" val="3305841425"/>
                    </a:ext>
                  </a:extLst>
                </a:gridCol>
                <a:gridCol w="823405">
                  <a:extLst>
                    <a:ext uri="{9D8B030D-6E8A-4147-A177-3AD203B41FA5}">
                      <a16:colId xmlns:a16="http://schemas.microsoft.com/office/drawing/2014/main" val="3051050531"/>
                    </a:ext>
                  </a:extLst>
                </a:gridCol>
                <a:gridCol w="4858654">
                  <a:extLst>
                    <a:ext uri="{9D8B030D-6E8A-4147-A177-3AD203B41FA5}">
                      <a16:colId xmlns:a16="http://schemas.microsoft.com/office/drawing/2014/main" val="2128341769"/>
                    </a:ext>
                  </a:extLst>
                </a:gridCol>
                <a:gridCol w="2166552">
                  <a:extLst>
                    <a:ext uri="{9D8B030D-6E8A-4147-A177-3AD203B41FA5}">
                      <a16:colId xmlns:a16="http://schemas.microsoft.com/office/drawing/2014/main" val="3720617536"/>
                    </a:ext>
                  </a:extLst>
                </a:gridCol>
                <a:gridCol w="1732896">
                  <a:extLst>
                    <a:ext uri="{9D8B030D-6E8A-4147-A177-3AD203B41FA5}">
                      <a16:colId xmlns:a16="http://schemas.microsoft.com/office/drawing/2014/main" val="539627329"/>
                    </a:ext>
                  </a:extLst>
                </a:gridCol>
              </a:tblGrid>
              <a:tr h="336171">
                <a:tc>
                  <a:txBody>
                    <a:bodyPr/>
                    <a:lstStyle/>
                    <a:p>
                      <a:endParaRPr lang="uk-UA" sz="16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6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Відповідальний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Термін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382147"/>
                  </a:ext>
                </a:extLst>
              </a:tr>
              <a:tr h="580240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5.6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b="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Дослідження «Третя місія університетів: підходи України та ЄС» </a:t>
                      </a:r>
                      <a:endParaRPr lang="uk-UA" sz="1600" b="0" kern="100" noProof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 лютого 2025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729005"/>
                  </a:ext>
                </a:extLst>
              </a:tr>
              <a:tr h="828914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5.7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Програмний документ «Посилення третьої місії університетів в Україні: стратегії та рішення»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травня  2025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440779"/>
                  </a:ext>
                </a:extLst>
              </a:tr>
              <a:tr h="828914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5.11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Матеріали конференції «Зелена місія університетів і сталий розвиток громад»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грудня  2025 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813323"/>
                  </a:ext>
                </a:extLst>
              </a:tr>
              <a:tr h="580240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Порядок денний діяльності UNICOM + нормативна база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UNPMMU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 2026​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88416"/>
                  </a:ext>
                </a:extLst>
              </a:tr>
              <a:tr h="580240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Навчальні комплекти з програми розширення можливостей громади «Відкриті університети»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2026</a:t>
                      </a:r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769818"/>
                  </a:ext>
                </a:extLst>
              </a:tr>
              <a:tr h="580240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Проект Положення про волонтерську діяльність у ЗВО України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2026</a:t>
                      </a:r>
                      <a:r>
                        <a:rPr lang="uk-UA" sz="1600" b="0" i="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173481"/>
                  </a:ext>
                </a:extLst>
              </a:tr>
              <a:tr h="580240"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kern="1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Проекти Положення про хакатони як складову неформальних освітніх продуктів</a:t>
                      </a:r>
                      <a:endParaRPr lang="uk-UA" sz="1600" kern="100" noProof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 січня  2026</a:t>
                      </a:r>
                      <a:r>
                        <a:rPr lang="uk-UA" sz="1600" b="0" i="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636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553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4</a:t>
            </a:r>
            <a:r>
              <a:rPr lang="uk-UA" b="1" baseline="30000" dirty="0">
                <a:latin typeface="Arial Black" panose="020B0604020202020204" pitchFamily="34" charset="0"/>
                <a:cs typeface="Arial Black" panose="020B0604020202020204" pitchFamily="34" charset="0"/>
              </a:rPr>
              <a:t>ий</a:t>
            </a:r>
            <a:r>
              <a:rPr lang="en-US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рік</a:t>
            </a:r>
            <a:endParaRPr lang="en-US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graphicFrame>
        <p:nvGraphicFramePr>
          <p:cNvPr id="5" name="Tabella 7">
            <a:extLst>
              <a:ext uri="{FF2B5EF4-FFF2-40B4-BE49-F238E27FC236}">
                <a16:creationId xmlns:a16="http://schemas.microsoft.com/office/drawing/2014/main" id="{217E3987-E64B-EF04-4A16-E6B4C02214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8833080"/>
              </p:ext>
            </p:extLst>
          </p:nvPr>
        </p:nvGraphicFramePr>
        <p:xfrm>
          <a:off x="802771" y="1951521"/>
          <a:ext cx="10058400" cy="4386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56">
                  <a:extLst>
                    <a:ext uri="{9D8B030D-6E8A-4147-A177-3AD203B41FA5}">
                      <a16:colId xmlns:a16="http://schemas.microsoft.com/office/drawing/2014/main" val="4098279005"/>
                    </a:ext>
                  </a:extLst>
                </a:gridCol>
                <a:gridCol w="1229033">
                  <a:extLst>
                    <a:ext uri="{9D8B030D-6E8A-4147-A177-3AD203B41FA5}">
                      <a16:colId xmlns:a16="http://schemas.microsoft.com/office/drawing/2014/main" val="2149777945"/>
                    </a:ext>
                  </a:extLst>
                </a:gridCol>
                <a:gridCol w="3946351">
                  <a:extLst>
                    <a:ext uri="{9D8B030D-6E8A-4147-A177-3AD203B41FA5}">
                      <a16:colId xmlns:a16="http://schemas.microsoft.com/office/drawing/2014/main" val="140775349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88051068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199921213"/>
                    </a:ext>
                  </a:extLst>
                </a:gridCol>
              </a:tblGrid>
              <a:tr h="471949">
                <a:tc>
                  <a:txBody>
                    <a:bodyPr/>
                    <a:lstStyle/>
                    <a:p>
                      <a:pPr algn="l"/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/>
                        <a:t>Назва 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/>
                        <a:t>Відповідальний </a:t>
                      </a:r>
                      <a:endParaRPr lang="it-IT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0" dirty="0"/>
                        <a:t>Термін </a:t>
                      </a:r>
                      <a:endParaRPr lang="it-IT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356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Звіт</a:t>
                      </a: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по WР 6 </a:t>
                      </a:r>
                      <a:r>
                        <a:rPr lang="ru-RU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Забезпечення</a:t>
                      </a: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ru-RU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моніторинг</a:t>
                      </a: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якості</a:t>
                      </a:r>
                      <a:r>
                        <a:rPr lang="uk-UA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ACEEU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травня  2026​</a:t>
                      </a:r>
                      <a:endParaRPr lang="uk-UA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1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Звіт поWP5 розповсюдження та використання </a:t>
                      </a:r>
                      <a:endParaRPr lang="ru-UA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DONSUIA/ NDPU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серпня  2026​</a:t>
                      </a:r>
                      <a:endParaRPr lang="uk-UA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654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Звіт по WP 4 ДОРОЖНЯ КАРТА ЩОДО ПОСИЛЕННЯ ТРЕТЬОЇ МІСІЇ УНІВЕРСИТЕТІВ ЧЕРЕЗ РЕФОРМУ ВИЩОЇ ОСВІТИ В УКРАЇНІ</a:t>
                      </a:r>
                      <a:endParaRPr lang="ru-UA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MESU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жовтня  2026​</a:t>
                      </a:r>
                      <a:endParaRPr lang="uk-UA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813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5.12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Матеріали 4 міжнародних конференцій «Безпека та соціальна згуртованість у громадах»</a:t>
                      </a:r>
                      <a:endParaRPr lang="ru-UA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NDPU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грудня  2026​</a:t>
                      </a:r>
                      <a:endParaRPr lang="uk-UA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360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Річний звіт про діяльність </a:t>
                      </a:r>
                      <a:r>
                        <a:rPr lang="it-IT" sz="16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UCCAC</a:t>
                      </a:r>
                      <a:endParaRPr lang="ru-UA" sz="1600" kern="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SNAU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січня  2027​</a:t>
                      </a:r>
                      <a:endParaRPr lang="uk-UA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530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 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Угоди (</a:t>
                      </a:r>
                      <a:r>
                        <a:rPr lang="ru-RU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меморандуми</a:t>
                      </a: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про </a:t>
                      </a:r>
                      <a:r>
                        <a:rPr lang="ru-RU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співпрацю</a:t>
                      </a: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між</a:t>
                      </a: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університетами</a:t>
                      </a:r>
                      <a:r>
                        <a:rPr lang="ru-RU" sz="16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та громадами</a:t>
                      </a:r>
                      <a:endParaRPr lang="ru-UA" sz="1600" kern="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/>
                        <a:t>DONSUIA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uk-UA" sz="16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 січня 2027​</a:t>
                      </a:r>
                      <a:endParaRPr lang="uk-UA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86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275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241" y="2770910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Контакти</a:t>
            </a:r>
            <a:endParaRPr lang="en-US" b="1" dirty="0">
              <a:solidFill>
                <a:schemeClr val="bg1"/>
              </a:solidFill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839835-344E-6F1F-BABB-BB6A6CA04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01" y="384450"/>
            <a:ext cx="3500481" cy="131618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B20C011-F3A8-E90E-A5DA-B3A76D200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42" y="5589173"/>
            <a:ext cx="2328673" cy="518530"/>
          </a:xfrm>
          <a:prstGeom prst="rect">
            <a:avLst/>
          </a:prstGeom>
        </p:spPr>
      </p:pic>
      <p:sp>
        <p:nvSpPr>
          <p:cNvPr id="3" name="Сектор 2">
            <a:extLst>
              <a:ext uri="{FF2B5EF4-FFF2-40B4-BE49-F238E27FC236}">
                <a16:creationId xmlns:a16="http://schemas.microsoft.com/office/drawing/2014/main" id="{28468C95-D40D-C35F-8BE1-27DFE0460AB2}"/>
              </a:ext>
            </a:extLst>
          </p:cNvPr>
          <p:cNvSpPr/>
          <p:nvPr/>
        </p:nvSpPr>
        <p:spPr>
          <a:xfrm>
            <a:off x="10803641" y="2040641"/>
            <a:ext cx="2776717" cy="2776717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4" name="Сектор 3">
            <a:extLst>
              <a:ext uri="{FF2B5EF4-FFF2-40B4-BE49-F238E27FC236}">
                <a16:creationId xmlns:a16="http://schemas.microsoft.com/office/drawing/2014/main" id="{DBE62AFF-7283-C95C-FF4E-1C6D0D10AD0E}"/>
              </a:ext>
            </a:extLst>
          </p:cNvPr>
          <p:cNvSpPr/>
          <p:nvPr/>
        </p:nvSpPr>
        <p:spPr>
          <a:xfrm rot="10800000">
            <a:off x="-584415" y="2844584"/>
            <a:ext cx="1168829" cy="1168829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F1414CAA-D6CD-327B-0373-93FA0596A3DE}"/>
              </a:ext>
            </a:extLst>
          </p:cNvPr>
          <p:cNvSpPr txBox="1">
            <a:spLocks/>
          </p:cNvSpPr>
          <p:nvPr/>
        </p:nvSpPr>
        <p:spPr>
          <a:xfrm>
            <a:off x="9237430" y="5839926"/>
            <a:ext cx="2690357" cy="588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unicom.community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FA5724B-8913-CA0D-C991-241B287879BD}"/>
              </a:ext>
            </a:extLst>
          </p:cNvPr>
          <p:cNvSpPr txBox="1">
            <a:spLocks/>
          </p:cNvSpPr>
          <p:nvPr/>
        </p:nvSpPr>
        <p:spPr>
          <a:xfrm>
            <a:off x="876241" y="3761709"/>
            <a:ext cx="8506691" cy="13161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Гвідо Аморетті</a:t>
            </a:r>
            <a: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b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guido.amoretti@unige.it</a:t>
            </a:r>
            <a:b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b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uk-UA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Діана Спулбер</a:t>
            </a:r>
            <a: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b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diana.spulber@unige.it</a:t>
            </a:r>
            <a:r>
              <a:rPr lang="en-US" sz="16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5143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Консорціум 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1174173" y="1787841"/>
            <a:ext cx="4921827" cy="38055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Університет</a:t>
            </a: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Генуї (Італія),</a:t>
            </a:r>
            <a:endParaRPr lang="uk-UA" sz="1600" b="0" i="0" u="none" strike="noStrike" dirty="0">
              <a:solidFill>
                <a:srgbClr val="20212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Професійна вища школа середнього бізнесу (Німеччина),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Університет Латвії,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Чеський університет природничих наук у Празі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Університет </a:t>
            </a:r>
            <a:r>
              <a:rPr lang="uk-UA" sz="1600" b="0" i="0" u="none" strike="noStrike" dirty="0" err="1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Лунд</a:t>
            </a:r>
            <a:r>
              <a:rPr lang="uk-UA" sz="1600" dirty="0" err="1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(Швеція),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Фонд безпеки і свободи (Італія),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Рада з акредитації підприємницьких та залучених університетів (</a:t>
            </a: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імеччина),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Український державний університет імені Михайла Драгоманова, 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Сумський національний аграрний Університет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Львівський національний університет імені Івана Франка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1E0494D-54BF-D109-4270-2FED17C9DFB4}"/>
              </a:ext>
            </a:extLst>
          </p:cNvPr>
          <p:cNvSpPr txBox="1">
            <a:spLocks/>
          </p:cNvSpPr>
          <p:nvPr/>
        </p:nvSpPr>
        <p:spPr>
          <a:xfrm>
            <a:off x="6647417" y="1778967"/>
            <a:ext cx="4535448" cy="33000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Харківський національний університет радіоелектроніки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Мелітопольський державний педагогічний університет ім. Богдана Хмельницького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Донецький державний університет внутрішніх справ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Вінницький національний медичний університет ім. М.І. Пирогова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Інститут вищої освіти Національної академії педагогічних наук України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rgbClr val="7075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Українська асоціація викладачів і дослідників європейської інтеграції 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b="0" i="0" u="none" strike="noStrike" dirty="0"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Українська асоціація європейських студій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uk-UA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освіти і науки України</a:t>
            </a:r>
            <a:endParaRPr lang="uk-UA" sz="1600" b="0" i="0" u="none" strike="noStrike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1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latin typeface="Arial Black" panose="020B0604020202020204" pitchFamily="34" charset="0"/>
                <a:cs typeface="Arial Black" panose="020B0604020202020204" pitchFamily="34" charset="0"/>
              </a:rPr>
              <a:t>Загальна мета</a:t>
            </a:r>
            <a:endParaRPr lang="ru-UA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838199" y="2186335"/>
            <a:ext cx="6744630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підвищити соціальну роль університетів шляхом посилення взаємодії між університетами та громадою, що призведе до розробки державної політики щодо підтримки третьої місії університетів щодо забезпечення соціальної згуртованості, адаптивності, стійкості та процвітання в Україні</a:t>
            </a:r>
            <a:endParaRPr lang="uk-UA" sz="16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6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Конкретизовані цілі</a:t>
            </a:r>
            <a:endParaRPr lang="en-US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838199" y="2186335"/>
            <a:ext cx="2524433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розробити та обговорити національну політику щодо посилення третьої місії університетів і співпраці між університетами (індикатори: аналітичний документ; дорожня карта, національні рекомендації, опубліковане дослідження); </a:t>
            </a:r>
            <a:endParaRPr lang="uk-UA" sz="12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7F41001-2D4E-5E1F-613C-664AC2CF32B4}"/>
              </a:ext>
            </a:extLst>
          </p:cNvPr>
          <p:cNvSpPr txBox="1">
            <a:spLocks/>
          </p:cNvSpPr>
          <p:nvPr/>
        </p:nvSpPr>
        <p:spPr>
          <a:xfrm>
            <a:off x="3571567" y="2186334"/>
            <a:ext cx="2524433" cy="3407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розробити типові стратегії  взаємодії  між університетами та громадами на основі їхніх потреб, спрямовані на підвищення громадянської активності та залучення громадян на основі принципів рівності, солідарності, недискримінації та інклюзії, а також пілотувати їх у закладах вищої освіти й залучених громадах (індикатори: 7 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напрямів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співпраці українськими університетами з громадами щодо їх соціальної відповідальності та стратегії розвитку університетів;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C510377-2867-1D8D-352B-9AF41351C5D3}"/>
              </a:ext>
            </a:extLst>
          </p:cNvPr>
          <p:cNvSpPr txBox="1">
            <a:spLocks/>
          </p:cNvSpPr>
          <p:nvPr/>
        </p:nvSpPr>
        <p:spPr>
          <a:xfrm>
            <a:off x="6304935" y="2186333"/>
            <a:ext cx="2524433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започаткувати взаємодію між цільовими групами </a:t>
            </a:r>
            <a:r>
              <a:rPr lang="uk-UA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проєкту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зацікавленими сторонами щодо співпраці між університетами та громадою на основі європейського досвіду та практик у сфері інклюзії та гендерної рівності, </a:t>
            </a:r>
            <a:r>
              <a:rPr lang="uk-UA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кібербезпеки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uk-UA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цифровізації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екології та громадянської освіти тощо (індикатори: програма розширення можливостей громади) , 3 </a:t>
            </a:r>
            <a:r>
              <a:rPr lang="uk-UA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хакатони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 волонтерські програми);</a:t>
            </a:r>
            <a:endParaRPr lang="uk-UA" sz="12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0AC49D7F-FEF9-1F5C-A897-8F642C2D9098}"/>
              </a:ext>
            </a:extLst>
          </p:cNvPr>
          <p:cNvSpPr txBox="1">
            <a:spLocks/>
          </p:cNvSpPr>
          <p:nvPr/>
        </p:nvSpPr>
        <p:spPr>
          <a:xfrm>
            <a:off x="9040476" y="2186332"/>
            <a:ext cx="2524433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підвищити соціальну відповідальність та залученість університетів до громад через підвищення їх спроможності у сфері розвитку громад та місцевого лідерства (індикатори: спільні звіти про потреби громад та їхні очікування від співпраці з закладами вищої освіти);</a:t>
            </a:r>
            <a:endParaRPr lang="uk-UA" sz="12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1FAAF12-3837-C285-1D2F-6546D41310A3}"/>
              </a:ext>
            </a:extLst>
          </p:cNvPr>
          <p:cNvCxnSpPr/>
          <p:nvPr/>
        </p:nvCxnSpPr>
        <p:spPr>
          <a:xfrm>
            <a:off x="876241" y="2020529"/>
            <a:ext cx="11315759" cy="0"/>
          </a:xfrm>
          <a:prstGeom prst="line">
            <a:avLst/>
          </a:prstGeom>
          <a:ln w="2222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ектор 9">
            <a:extLst>
              <a:ext uri="{FF2B5EF4-FFF2-40B4-BE49-F238E27FC236}">
                <a16:creationId xmlns:a16="http://schemas.microsoft.com/office/drawing/2014/main" id="{98D595E8-4412-EEB2-9D3D-1F0737540F70}"/>
              </a:ext>
            </a:extLst>
          </p:cNvPr>
          <p:cNvSpPr/>
          <p:nvPr/>
        </p:nvSpPr>
        <p:spPr>
          <a:xfrm rot="16200000">
            <a:off x="697030" y="1779042"/>
            <a:ext cx="358422" cy="35842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13" name="Сектор 12">
            <a:extLst>
              <a:ext uri="{FF2B5EF4-FFF2-40B4-BE49-F238E27FC236}">
                <a16:creationId xmlns:a16="http://schemas.microsoft.com/office/drawing/2014/main" id="{D5F0E058-C431-B809-2E5B-D21557A56DC2}"/>
              </a:ext>
            </a:extLst>
          </p:cNvPr>
          <p:cNvSpPr/>
          <p:nvPr/>
        </p:nvSpPr>
        <p:spPr>
          <a:xfrm rot="16200000">
            <a:off x="3604009" y="1779042"/>
            <a:ext cx="358422" cy="35842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14" name="Сектор 13">
            <a:extLst>
              <a:ext uri="{FF2B5EF4-FFF2-40B4-BE49-F238E27FC236}">
                <a16:creationId xmlns:a16="http://schemas.microsoft.com/office/drawing/2014/main" id="{FB13BC42-DEA1-0377-C30E-BCCDF4CA58D9}"/>
              </a:ext>
            </a:extLst>
          </p:cNvPr>
          <p:cNvSpPr/>
          <p:nvPr/>
        </p:nvSpPr>
        <p:spPr>
          <a:xfrm rot="16200000">
            <a:off x="6335830" y="1779042"/>
            <a:ext cx="358422" cy="35842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15" name="Сектор 14">
            <a:extLst>
              <a:ext uri="{FF2B5EF4-FFF2-40B4-BE49-F238E27FC236}">
                <a16:creationId xmlns:a16="http://schemas.microsoft.com/office/drawing/2014/main" id="{8EC2EECE-64CE-519D-6383-AE84A5913C2A}"/>
              </a:ext>
            </a:extLst>
          </p:cNvPr>
          <p:cNvSpPr/>
          <p:nvPr/>
        </p:nvSpPr>
        <p:spPr>
          <a:xfrm rot="16200000">
            <a:off x="9242809" y="1779042"/>
            <a:ext cx="358422" cy="35842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3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4327" y="370069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Конкретизовані цілі</a:t>
            </a:r>
            <a:endParaRPr lang="en-US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32E00686-B56D-7FBD-D351-C6253814C7BF}"/>
              </a:ext>
            </a:extLst>
          </p:cNvPr>
          <p:cNvSpPr txBox="1">
            <a:spLocks/>
          </p:cNvSpPr>
          <p:nvPr/>
        </p:nvSpPr>
        <p:spPr>
          <a:xfrm>
            <a:off x="838199" y="2186335"/>
            <a:ext cx="2524433" cy="31662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підсилювати взаємодію між цільовими групами </a:t>
            </a:r>
            <a:r>
              <a:rPr lang="uk-UA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проєкту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зацікавленими сторонами щодо співпраці між університетами та спільнотою на основі європейського досвіду та практики (індикатори: дослідницький/досвідний обмін під час візитів до європейських та українських  партнерів та співпраця; кількість учасників в заходах </a:t>
            </a:r>
            <a:r>
              <a:rPr lang="uk-UA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проєкту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під час мобільності, навчальні програми та відповідні навчальні матеріали для навчальної компоненти </a:t>
            </a:r>
            <a:r>
              <a:rPr lang="uk-UA" sz="12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проєкту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майбутній саміт);</a:t>
            </a:r>
            <a:endParaRPr lang="uk-UA" sz="12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74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47F41001-2D4E-5E1F-613C-664AC2CF32B4}"/>
              </a:ext>
            </a:extLst>
          </p:cNvPr>
          <p:cNvSpPr txBox="1">
            <a:spLocks/>
          </p:cNvSpPr>
          <p:nvPr/>
        </p:nvSpPr>
        <p:spPr>
          <a:xfrm>
            <a:off x="3571567" y="2186334"/>
            <a:ext cx="2524433" cy="34070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абезпечити якісну реалізацію проєкту відповідно до найкращих європейських практик щодо змісту навчання та управління проєктом;</a:t>
            </a:r>
            <a:endParaRPr lang="en-US" sz="12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C510377-2867-1D8D-352B-9AF41351C5D3}"/>
              </a:ext>
            </a:extLst>
          </p:cNvPr>
          <p:cNvSpPr txBox="1">
            <a:spLocks/>
          </p:cNvSpPr>
          <p:nvPr/>
        </p:nvSpPr>
        <p:spPr>
          <a:xfrm>
            <a:off x="6304935" y="2186333"/>
            <a:ext cx="2524433" cy="3077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абезпечити належну співпрацю між 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партнерськими інституціями</a:t>
            </a:r>
            <a:r>
              <a:rPr lang="en-US" sz="1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1200" dirty="0">
                <a:solidFill>
                  <a:schemeClr val="bg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цільовими групами та зацікавленими сторонами з метою своєчасної реалізації проєкту та вчасного звітування перед європейськими та національними органами влади</a:t>
            </a:r>
            <a:endParaRPr lang="en-US" sz="1200" dirty="0">
              <a:solidFill>
                <a:schemeClr val="bg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EA98EBA-6245-0D56-52EF-0565AA43A1D6}"/>
              </a:ext>
            </a:extLst>
          </p:cNvPr>
          <p:cNvCxnSpPr>
            <a:cxnSpLocks/>
          </p:cNvCxnSpPr>
          <p:nvPr/>
        </p:nvCxnSpPr>
        <p:spPr>
          <a:xfrm>
            <a:off x="5143" y="2020529"/>
            <a:ext cx="6477953" cy="0"/>
          </a:xfrm>
          <a:prstGeom prst="line">
            <a:avLst/>
          </a:prstGeom>
          <a:ln w="22225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ектор 8">
            <a:extLst>
              <a:ext uri="{FF2B5EF4-FFF2-40B4-BE49-F238E27FC236}">
                <a16:creationId xmlns:a16="http://schemas.microsoft.com/office/drawing/2014/main" id="{4E3389CA-4C2C-D7E4-E197-41ED0675C048}"/>
              </a:ext>
            </a:extLst>
          </p:cNvPr>
          <p:cNvSpPr/>
          <p:nvPr/>
        </p:nvSpPr>
        <p:spPr>
          <a:xfrm rot="16200000">
            <a:off x="697030" y="1779042"/>
            <a:ext cx="358422" cy="35842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10" name="Сектор 9">
            <a:extLst>
              <a:ext uri="{FF2B5EF4-FFF2-40B4-BE49-F238E27FC236}">
                <a16:creationId xmlns:a16="http://schemas.microsoft.com/office/drawing/2014/main" id="{679A9A9B-BB6E-9A84-202B-5DF2779910E4}"/>
              </a:ext>
            </a:extLst>
          </p:cNvPr>
          <p:cNvSpPr/>
          <p:nvPr/>
        </p:nvSpPr>
        <p:spPr>
          <a:xfrm rot="16200000">
            <a:off x="3604009" y="1779042"/>
            <a:ext cx="358422" cy="35842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13" name="Сектор 12">
            <a:extLst>
              <a:ext uri="{FF2B5EF4-FFF2-40B4-BE49-F238E27FC236}">
                <a16:creationId xmlns:a16="http://schemas.microsoft.com/office/drawing/2014/main" id="{CC4742DA-251D-0EF6-3FAC-C7F365A93343}"/>
              </a:ext>
            </a:extLst>
          </p:cNvPr>
          <p:cNvSpPr/>
          <p:nvPr/>
        </p:nvSpPr>
        <p:spPr>
          <a:xfrm rot="16200000">
            <a:off x="6335830" y="1779042"/>
            <a:ext cx="358422" cy="358422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06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0370A-6B4B-ACB9-1378-16D2673C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241" y="2770910"/>
            <a:ext cx="8506691" cy="131618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Передбачені кроки</a:t>
            </a:r>
            <a:r>
              <a:rPr lang="uk-UA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…</a:t>
            </a:r>
            <a:endParaRPr lang="en-US" b="1" dirty="0">
              <a:solidFill>
                <a:schemeClr val="bg1"/>
              </a:solidFill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B839835-344E-6F1F-BABB-BB6A6CA046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101" y="384450"/>
            <a:ext cx="3500481" cy="131618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B20C011-F3A8-E90E-A5DA-B3A76D200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42" y="5589173"/>
            <a:ext cx="2328673" cy="518530"/>
          </a:xfrm>
          <a:prstGeom prst="rect">
            <a:avLst/>
          </a:prstGeom>
        </p:spPr>
      </p:pic>
      <p:sp>
        <p:nvSpPr>
          <p:cNvPr id="13" name="Сектор 12">
            <a:extLst>
              <a:ext uri="{FF2B5EF4-FFF2-40B4-BE49-F238E27FC236}">
                <a16:creationId xmlns:a16="http://schemas.microsoft.com/office/drawing/2014/main" id="{168D4817-D6CD-167F-98DD-BBF09670D9CB}"/>
              </a:ext>
            </a:extLst>
          </p:cNvPr>
          <p:cNvSpPr/>
          <p:nvPr/>
        </p:nvSpPr>
        <p:spPr>
          <a:xfrm>
            <a:off x="10803641" y="2040641"/>
            <a:ext cx="2776717" cy="2776717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  <p:sp>
        <p:nvSpPr>
          <p:cNvPr id="14" name="Сектор 13">
            <a:extLst>
              <a:ext uri="{FF2B5EF4-FFF2-40B4-BE49-F238E27FC236}">
                <a16:creationId xmlns:a16="http://schemas.microsoft.com/office/drawing/2014/main" id="{E0A1112C-4DD3-48E2-5A37-2717F72875B9}"/>
              </a:ext>
            </a:extLst>
          </p:cNvPr>
          <p:cNvSpPr/>
          <p:nvPr/>
        </p:nvSpPr>
        <p:spPr>
          <a:xfrm rot="10800000">
            <a:off x="-584415" y="2844584"/>
            <a:ext cx="1168829" cy="1168829"/>
          </a:xfrm>
          <a:prstGeom prst="pie">
            <a:avLst>
              <a:gd name="adj1" fmla="val 5400000"/>
              <a:gd name="adj2" fmla="val 16200000"/>
            </a:avLst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6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6513CE-56D5-181D-3B13-AEA0A0C4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41" y="1997760"/>
            <a:ext cx="9831515" cy="8779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1	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	3	4	5	6	7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5A81AF8-45ED-D158-3EC5-7595199D0573}"/>
              </a:ext>
            </a:extLst>
          </p:cNvPr>
          <p:cNvSpPr txBox="1">
            <a:spLocks/>
          </p:cNvSpPr>
          <p:nvPr/>
        </p:nvSpPr>
        <p:spPr>
          <a:xfrm>
            <a:off x="838199" y="2981739"/>
            <a:ext cx="6744630" cy="22816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Обговорення та розробка національної політики щодо посилення третьої місії університетів та співпраці між університетами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Розробка типової стратегії відносин між університетами та громадами на основі їхніх потреб, спрямованих на посилення громадянської активності та залучення громадян на основі принципів рівності, солідарності, недискримінації та інклюзії, а також пілотування їх у залучених закладаї вищої освіти та громадах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51B3C4BF-6CCD-2930-CACF-B639C97EECE3}"/>
              </a:ext>
            </a:extLst>
          </p:cNvPr>
          <p:cNvSpPr txBox="1">
            <a:spLocks/>
          </p:cNvSpPr>
          <p:nvPr/>
        </p:nvSpPr>
        <p:spPr>
          <a:xfrm>
            <a:off x="2040576" y="177801"/>
            <a:ext cx="7979724" cy="160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600" b="1" dirty="0">
                <a:latin typeface="Arial Black" panose="020B0604020202020204" pitchFamily="34" charset="0"/>
              </a:rPr>
              <a:t>Дослідницький</a:t>
            </a:r>
            <a:r>
              <a:rPr lang="en-GB" sz="3600" b="1" dirty="0">
                <a:latin typeface="Arial Black" panose="020B0604020202020204" pitchFamily="34" charset="0"/>
              </a:rPr>
              <a:t> </a:t>
            </a:r>
            <a:r>
              <a:rPr lang="uk-UA" sz="3600" b="1" dirty="0">
                <a:latin typeface="Arial Black" panose="020B0604020202020204" pitchFamily="34" charset="0"/>
              </a:rPr>
              <a:t>та досвідний обмін</a:t>
            </a:r>
            <a:endParaRPr lang="uk-UA" sz="36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9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074E99-E7A8-B084-CB49-9F66DC9A4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41" y="5593349"/>
            <a:ext cx="2328670" cy="5185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ADDA0AA-23AB-CA3D-F6E3-120F33E04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565" y="276550"/>
            <a:ext cx="1503218" cy="15032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76513CE-56D5-181D-3B13-AEA0A0C47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241" y="1997760"/>
            <a:ext cx="9831516" cy="8779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UA" sz="5400" b="1" dirty="0"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ru-UA" sz="54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	4	5	6	7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5A81AF8-45ED-D158-3EC5-7595199D0573}"/>
              </a:ext>
            </a:extLst>
          </p:cNvPr>
          <p:cNvSpPr txBox="1">
            <a:spLocks/>
          </p:cNvSpPr>
          <p:nvPr/>
        </p:nvSpPr>
        <p:spPr>
          <a:xfrm>
            <a:off x="970721" y="3040708"/>
            <a:ext cx="6518040" cy="22816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Поліпшення управління університетами та їх стійкості шляхом фокусування на соціальній відповідальності та залученні громади університетами; </a:t>
            </a:r>
          </a:p>
          <a:p>
            <a:pPr algn="just"/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Сприяння взаємодії між цільовими групами </a:t>
            </a:r>
            <a:r>
              <a:rPr lang="uk-UA" sz="1600" dirty="0" err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проєкту</a:t>
            </a:r>
            <a:r>
              <a:rPr lang="uk-UA" sz="16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зацікавленими сторонами щодо співпраці між університетами та громадою на основі європейського досвіду та практик у сфері інклюзії та гендерної рівності, екології та громадянської освіти, дуальної освіти, університетів третього віку (народних університетів) тощо.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9FC9080-C67D-E1D6-8A8E-77789A178055}"/>
              </a:ext>
            </a:extLst>
          </p:cNvPr>
          <p:cNvSpPr txBox="1">
            <a:spLocks/>
          </p:cNvSpPr>
          <p:nvPr/>
        </p:nvSpPr>
        <p:spPr>
          <a:xfrm>
            <a:off x="1925783" y="385292"/>
            <a:ext cx="8781974" cy="1447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3600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Третя місія університетів</a:t>
            </a:r>
            <a:r>
              <a:rPr lang="en-US" sz="3600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: </a:t>
            </a:r>
            <a:r>
              <a:rPr lang="uk-UA" sz="3600" b="1" dirty="0">
                <a:latin typeface="Arial Black" panose="020B0604020202020204" pitchFamily="34" charset="0"/>
                <a:cs typeface="Arial Black" panose="020B0604020202020204" pitchFamily="34" charset="0"/>
              </a:rPr>
              <a:t>підходи в політиці та</a:t>
            </a:r>
            <a:r>
              <a:rPr lang="en-US" sz="3600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uk-UA" sz="3600" b="1" dirty="0">
                <a:effectLst/>
                <a:latin typeface="Arial Black" panose="020B0604020202020204" pitchFamily="34" charset="0"/>
                <a:cs typeface="Arial Black" panose="020B0604020202020204" pitchFamily="34" charset="0"/>
              </a:rPr>
              <a:t>рекомендації для України</a:t>
            </a:r>
            <a:endParaRPr lang="en-US" sz="3600" b="1" dirty="0">
              <a:effectLst/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73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f8079a-0be2-4084-8174-c04f33bb554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E5228B73918F438EE3F8D373B3E09D" ma:contentTypeVersion="10" ma:contentTypeDescription="Create a new document." ma:contentTypeScope="" ma:versionID="e3d9ba133c629005c025800b5e68e267">
  <xsd:schema xmlns:xsd="http://www.w3.org/2001/XMLSchema" xmlns:xs="http://www.w3.org/2001/XMLSchema" xmlns:p="http://schemas.microsoft.com/office/2006/metadata/properties" xmlns:ns3="4cf8079a-0be2-4084-8174-c04f33bb554c" xmlns:ns4="e69a4936-e975-4ae2-af1f-58878b9aaa65" targetNamespace="http://schemas.microsoft.com/office/2006/metadata/properties" ma:root="true" ma:fieldsID="39f9f3d40945dd3fbf3b16d8b81ad730" ns3:_="" ns4:_="">
    <xsd:import namespace="4cf8079a-0be2-4084-8174-c04f33bb554c"/>
    <xsd:import namespace="e69a4936-e975-4ae2-af1f-58878b9aaa65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f8079a-0be2-4084-8174-c04f33bb554c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a4936-e975-4ae2-af1f-58878b9aaa6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D90E60-BE61-485F-8897-DE2A8EA4BF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6BE4F3-4DC3-46B0-8EF4-2E1A5043200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e69a4936-e975-4ae2-af1f-58878b9aaa65"/>
    <ds:schemaRef ds:uri="4cf8079a-0be2-4084-8174-c04f33bb554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B57374-EBA4-48A7-AF91-9BF56173DE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f8079a-0be2-4084-8174-c04f33bb554c"/>
    <ds:schemaRef ds:uri="e69a4936-e975-4ae2-af1f-58878b9aaa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1646</Words>
  <Application>Microsoft Macintosh PowerPoint</Application>
  <PresentationFormat>Widescreen</PresentationFormat>
  <Paragraphs>233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Тема Office</vt:lpstr>
      <vt:lpstr>Університети - Громади: посилення співпраці</vt:lpstr>
      <vt:lpstr>Інформація</vt:lpstr>
      <vt:lpstr>Консорціум </vt:lpstr>
      <vt:lpstr>Загальна мета</vt:lpstr>
      <vt:lpstr>Конкретизовані цілі</vt:lpstr>
      <vt:lpstr>Конкретизовані цілі</vt:lpstr>
      <vt:lpstr>Передбачені кроки…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Тепер по роках</vt:lpstr>
      <vt:lpstr>1ий рік</vt:lpstr>
      <vt:lpstr>2ий рік</vt:lpstr>
      <vt:lpstr>3ій рік</vt:lpstr>
      <vt:lpstr>4ий рік</vt:lpstr>
      <vt:lpstr>Результати</vt:lpstr>
      <vt:lpstr>2ий рік</vt:lpstr>
      <vt:lpstr>3ій рік</vt:lpstr>
      <vt:lpstr>4ий рік</vt:lpstr>
      <vt:lpstr>Контакти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Universities-Communities: strengthening cooperation</dc:title>
  <dc:creator>Дмитро Петрович Томась</dc:creator>
  <cp:lastModifiedBy>andreystoyka@ukr.net</cp:lastModifiedBy>
  <cp:revision>38</cp:revision>
  <dcterms:created xsi:type="dcterms:W3CDTF">2023-04-20T06:32:04Z</dcterms:created>
  <dcterms:modified xsi:type="dcterms:W3CDTF">2023-05-03T06:29:48Z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0x01010095E5228B73918F438EE3F8D373B3E09D</vt:lpwstr>
  </property>
</Properties>
</file>